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87" r:id="rId3"/>
    <p:sldId id="267" r:id="rId4"/>
    <p:sldId id="268" r:id="rId5"/>
    <p:sldId id="269" r:id="rId6"/>
    <p:sldId id="263" r:id="rId7"/>
    <p:sldId id="297" r:id="rId8"/>
    <p:sldId id="332" r:id="rId9"/>
    <p:sldId id="333" r:id="rId10"/>
    <p:sldId id="347" r:id="rId11"/>
    <p:sldId id="377" r:id="rId12"/>
    <p:sldId id="258" r:id="rId13"/>
    <p:sldId id="380" r:id="rId14"/>
    <p:sldId id="381" r:id="rId15"/>
    <p:sldId id="385" r:id="rId16"/>
    <p:sldId id="382" r:id="rId17"/>
    <p:sldId id="38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97"/>
    <p:restoredTop sz="94669"/>
  </p:normalViewPr>
  <p:slideViewPr>
    <p:cSldViewPr snapToGrid="0" snapToObjects="1" showGuides="1">
      <p:cViewPr>
        <p:scale>
          <a:sx n="120" d="100"/>
          <a:sy n="120" d="100"/>
        </p:scale>
        <p:origin x="640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14F1-468C-794B-A211-972E912E2D60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6F84A-EFA1-CC4A-B9BD-1C509951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47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2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89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9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9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10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1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A4EBB-BA9B-0B48-AF54-0C778AD7785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B2F8-8C00-284E-8565-47B8A73CE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llnl.gov/computing/tutorials/parallel_comp/images/amdahl1.gi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rtonworks.com/hadoop-tutorial/hello-world-an-introduction-to-hadoop-hcatalog-hive-and-pig/#section_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8136" y="1122363"/>
            <a:ext cx="12280135" cy="2387600"/>
          </a:xfrm>
        </p:spPr>
        <p:txBody>
          <a:bodyPr/>
          <a:lstStyle/>
          <a:p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dirty="0" smtClean="0"/>
              <a:t>Parallel and </a:t>
            </a:r>
            <a:r>
              <a:rPr lang="en-US" smtClean="0"/>
              <a:t>Distributed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Péter Molnár</a:t>
            </a:r>
          </a:p>
          <a:p>
            <a:r>
              <a:rPr lang="en-US" dirty="0" smtClean="0"/>
              <a:t>Institute for Insight</a:t>
            </a:r>
          </a:p>
          <a:p>
            <a:r>
              <a:rPr lang="en-US" dirty="0" smtClean="0"/>
              <a:t>J. Mack Robinson College of Business</a:t>
            </a:r>
          </a:p>
          <a:p>
            <a:r>
              <a:rPr lang="en-US" dirty="0" smtClean="0"/>
              <a:t>Georgia State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42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Factors to Consider </a:t>
            </a:r>
            <a:r>
              <a:rPr lang="fr-FR" altLang="ja-JP" dirty="0" smtClean="0"/>
              <a:t> </a:t>
            </a:r>
            <a:endParaRPr lang="fr-FR" altLang="en-US" dirty="0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906937"/>
            <a:ext cx="10515600" cy="327002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 smtClean="0"/>
              <a:t>Cost of communications</a:t>
            </a:r>
          </a:p>
          <a:p>
            <a:r>
              <a:rPr lang="en-US" altLang="en-US" b="1" dirty="0" smtClean="0"/>
              <a:t>Latency vs. Bandwidth</a:t>
            </a:r>
            <a:r>
              <a:rPr lang="en-US" altLang="en-US" dirty="0" smtClean="0"/>
              <a:t> </a:t>
            </a:r>
          </a:p>
          <a:p>
            <a:r>
              <a:rPr lang="en-US" altLang="en-US" b="1" dirty="0" smtClean="0"/>
              <a:t>Visibility of communications</a:t>
            </a:r>
            <a:r>
              <a:rPr lang="en-US" altLang="en-US" dirty="0" smtClean="0"/>
              <a:t> (explicit vs. transparent)</a:t>
            </a:r>
          </a:p>
          <a:p>
            <a:r>
              <a:rPr lang="en-US" altLang="en-US" b="1" dirty="0" smtClean="0"/>
              <a:t>Synchronous vs. asynchronous communications</a:t>
            </a:r>
            <a:r>
              <a:rPr lang="en-US" altLang="en-US" dirty="0" smtClean="0"/>
              <a:t> (blocking)</a:t>
            </a:r>
          </a:p>
          <a:p>
            <a:r>
              <a:rPr lang="en-US" altLang="en-US" b="1" dirty="0" smtClean="0"/>
              <a:t>Scope of communications</a:t>
            </a:r>
            <a:r>
              <a:rPr lang="en-US" altLang="en-US" dirty="0" smtClean="0"/>
              <a:t>  (point-to-point, collective)</a:t>
            </a:r>
          </a:p>
          <a:p>
            <a:r>
              <a:rPr lang="en-US" altLang="en-US" b="1" dirty="0" smtClean="0"/>
              <a:t>Efficiency of communications</a:t>
            </a:r>
            <a:r>
              <a:rPr lang="en-US" altLang="en-US" dirty="0" smtClean="0"/>
              <a:t> (message passing mechanisms)</a:t>
            </a:r>
          </a:p>
          <a:p>
            <a:endParaRPr lang="en-US" altLang="en-US" dirty="0" smtClean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5" name="Picture 4" descr="Collective communications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5731" y="581846"/>
            <a:ext cx="3404054" cy="269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17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714"/>
            <a:ext cx="10515600" cy="1325563"/>
          </a:xfrm>
        </p:spPr>
        <p:txBody>
          <a:bodyPr/>
          <a:lstStyle/>
          <a:p>
            <a:r>
              <a:rPr lang="fr-FR" altLang="ja-JP"/>
              <a:t>Amdahl's Law</a:t>
            </a:r>
            <a:endParaRPr lang="fr-FR" altLang="en-US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068" y="2673282"/>
            <a:ext cx="5596932" cy="3405971"/>
          </a:xfrm>
        </p:spPr>
        <p:txBody>
          <a:bodyPr/>
          <a:lstStyle/>
          <a:p>
            <a:pPr>
              <a:buFont typeface="Webdings" charset="2"/>
              <a:buNone/>
            </a:pPr>
            <a:r>
              <a:rPr lang="fr-FR" altLang="en-US" sz="1600" b="1" dirty="0">
                <a:latin typeface="Courier New" charset="0"/>
              </a:rPr>
              <a:t>                            1</a:t>
            </a:r>
          </a:p>
          <a:p>
            <a:pPr lvl="3">
              <a:buFontTx/>
              <a:buNone/>
            </a:pPr>
            <a:r>
              <a:rPr lang="fr-FR" altLang="en-US" b="1" dirty="0" err="1">
                <a:latin typeface="Courier New" charset="0"/>
              </a:rPr>
              <a:t>speedup</a:t>
            </a:r>
            <a:r>
              <a:rPr lang="fr-FR" altLang="en-US" b="1" dirty="0">
                <a:latin typeface="Courier New" charset="0"/>
              </a:rPr>
              <a:t>   =   --------</a:t>
            </a:r>
          </a:p>
          <a:p>
            <a:pPr lvl="3">
              <a:buFontTx/>
              <a:buNone/>
            </a:pPr>
            <a:r>
              <a:rPr lang="fr-FR" altLang="en-US" b="1" dirty="0">
                <a:latin typeface="Courier New" charset="0"/>
              </a:rPr>
              <a:t>               1  - </a:t>
            </a:r>
            <a:r>
              <a:rPr lang="fr-FR" altLang="en-US" b="1" dirty="0" smtClean="0">
                <a:latin typeface="Courier New" charset="0"/>
              </a:rPr>
              <a:t>P</a:t>
            </a:r>
            <a:endParaRPr lang="en-GB" altLang="en-US" dirty="0"/>
          </a:p>
          <a:p>
            <a:r>
              <a:rPr lang="en-GB" altLang="en-US" sz="2000" dirty="0"/>
              <a:t>If none of the code can be parallelized, P = 0 and the speedup = 1 (no speedup</a:t>
            </a:r>
            <a:r>
              <a:rPr lang="en-GB" altLang="en-US" sz="2000" dirty="0" smtClean="0"/>
              <a:t>).</a:t>
            </a:r>
            <a:br>
              <a:rPr lang="en-GB" altLang="en-US" sz="2000" dirty="0" smtClean="0"/>
            </a:br>
            <a:r>
              <a:rPr lang="en-GB" altLang="en-US" sz="2000" dirty="0" smtClean="0"/>
              <a:t>If </a:t>
            </a:r>
            <a:r>
              <a:rPr lang="en-GB" altLang="en-US" sz="2000" dirty="0"/>
              <a:t>all of the code is parallelized, P = 1 and the speedup is infinite (in theory). </a:t>
            </a:r>
            <a:endParaRPr lang="fr-FR" altLang="en-US" sz="2000" dirty="0"/>
          </a:p>
          <a:p>
            <a:r>
              <a:rPr lang="en-GB" altLang="en-US" sz="2000" dirty="0"/>
              <a:t>If 50% of the code can be parallelized, maximum speedup = 2, meaning the code will run twice as fast. </a:t>
            </a:r>
            <a:endParaRPr lang="fr-FR" altLang="en-US" sz="2000" dirty="0"/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6710" y="261258"/>
            <a:ext cx="5178653" cy="345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268358" y="1057207"/>
            <a:ext cx="45561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E47C23"/>
              </a:buClr>
              <a:buSzPct val="80000"/>
              <a:buFont typeface="Webdings" charset="2"/>
              <a:buChar char="&lt;"/>
            </a:pPr>
            <a:r>
              <a:rPr lang="en-GB" altLang="en-US" sz="2000">
                <a:hlinkClick r:id="rId3"/>
              </a:rPr>
              <a:t>Amdahl's Law</a:t>
            </a:r>
            <a:r>
              <a:rPr lang="en-GB" altLang="en-US" sz="2000"/>
              <a:t> states that potential program speedup is defined by the fraction of code (P) that can be parallelized:</a:t>
            </a:r>
            <a:endParaRPr lang="fr-FR" altLang="en-US" sz="2000" dirty="0"/>
          </a:p>
          <a:p>
            <a:endParaRPr lang="fr-FR" altLang="en-US" sz="20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502593" y="3757893"/>
            <a:ext cx="5440362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1600" dirty="0">
                <a:latin typeface="Courier New" charset="0"/>
              </a:rPr>
              <a:t>                        </a:t>
            </a:r>
            <a:r>
              <a:rPr lang="en-GB" altLang="en-US" sz="1600" b="1" dirty="0">
                <a:latin typeface="Courier New" charset="0"/>
              </a:rPr>
              <a:t>speedup</a:t>
            </a:r>
          </a:p>
          <a:p>
            <a:r>
              <a:rPr lang="en-GB" altLang="en-US" sz="1600" b="1" dirty="0">
                <a:latin typeface="Courier New" charset="0"/>
              </a:rPr>
              <a:t>           --------------------------------</a:t>
            </a:r>
          </a:p>
          <a:p>
            <a:r>
              <a:rPr lang="en-GB" altLang="en-US" sz="1600" b="1" dirty="0">
                <a:latin typeface="Courier New" charset="0"/>
              </a:rPr>
              <a:t>  N        P = .50      P = .90     P = .99</a:t>
            </a:r>
          </a:p>
          <a:p>
            <a:r>
              <a:rPr lang="fr-FR" altLang="en-US" sz="1600" b="1" dirty="0">
                <a:latin typeface="Courier New" charset="0"/>
              </a:rPr>
              <a:t>-----      -------      -------     -------</a:t>
            </a:r>
          </a:p>
          <a:p>
            <a:r>
              <a:rPr lang="fr-FR" altLang="en-US" sz="1600" b="1" dirty="0">
                <a:latin typeface="Courier New" charset="0"/>
              </a:rPr>
              <a:t>   10         1.82         5.26        9.17</a:t>
            </a:r>
          </a:p>
          <a:p>
            <a:r>
              <a:rPr lang="fr-FR" altLang="en-US" sz="1600" b="1" dirty="0">
                <a:latin typeface="Courier New" charset="0"/>
              </a:rPr>
              <a:t>  100         1.98         9.17       50.25</a:t>
            </a:r>
          </a:p>
          <a:p>
            <a:r>
              <a:rPr lang="fr-FR" altLang="en-US" sz="1600" b="1" dirty="0">
                <a:latin typeface="Courier New" charset="0"/>
              </a:rPr>
              <a:t> 1000         1.99         9.91       90.99</a:t>
            </a:r>
          </a:p>
          <a:p>
            <a:r>
              <a:rPr lang="fr-FR" altLang="en-US" sz="1600" b="1" dirty="0">
                <a:latin typeface="Courier New" charset="0"/>
              </a:rPr>
              <a:t>10000         1.99         9.91       99.02</a:t>
            </a:r>
          </a:p>
        </p:txBody>
      </p:sp>
    </p:spTree>
    <p:extLst>
      <p:ext uri="{BB962C8B-B14F-4D97-AF65-F5344CB8AC3E}">
        <p14:creationId xmlns:p14="http://schemas.microsoft.com/office/powerpoint/2010/main" val="70634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Hadoop Eco-system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The base Apache Hadoop framework is composed of the following modules:</a:t>
            </a:r>
          </a:p>
          <a:p>
            <a:r>
              <a:rPr lang="en-US" sz="2400" b="1"/>
              <a:t>Hadoop Common</a:t>
            </a:r>
            <a:r>
              <a:rPr lang="en-US" sz="2400"/>
              <a:t> – contains libraries and utilities needed by other Hadoop modules.</a:t>
            </a:r>
          </a:p>
          <a:p>
            <a:r>
              <a:rPr lang="en-US" sz="2400" b="1"/>
              <a:t>Hadoop Distributed File System (HDFS)</a:t>
            </a:r>
            <a:r>
              <a:rPr lang="en-US" sz="2400"/>
              <a:t> – a distributed file-system that stores data on commodity machines, providing very high aggregate bandwidth across the cluster.</a:t>
            </a:r>
          </a:p>
          <a:p>
            <a:r>
              <a:rPr lang="en-US" sz="2400" b="1"/>
              <a:t>Hadoop YARN</a:t>
            </a:r>
            <a:r>
              <a:rPr lang="en-US" sz="2400"/>
              <a:t> – a resource-management platform responsible for managing computing resources in clusters and using them for scheduling of users' applications.</a:t>
            </a:r>
          </a:p>
          <a:p>
            <a:r>
              <a:rPr lang="en-US" sz="2400" b="1"/>
              <a:t>Hadoop </a:t>
            </a:r>
            <a:r>
              <a:rPr lang="en-US" sz="2400" b="1" err="1"/>
              <a:t>MapReduce</a:t>
            </a:r>
            <a:r>
              <a:rPr lang="en-US" sz="2400"/>
              <a:t> – a programming model for large scale data processing.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900" y="186278"/>
            <a:ext cx="3114900" cy="15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8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Functionality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/>
              <a:t>Data Management</a:t>
            </a:r>
            <a:r>
              <a:rPr lang="en-US" smtClean="0"/>
              <a:t>: YARN, HDFS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smtClean="0"/>
              <a:t>Data Access</a:t>
            </a:r>
            <a:r>
              <a:rPr lang="en-US" smtClean="0"/>
              <a:t>: Hive, Pig, </a:t>
            </a:r>
            <a:r>
              <a:rPr lang="en-US" err="1" smtClean="0"/>
              <a:t>MapReduce</a:t>
            </a:r>
            <a:r>
              <a:rPr lang="en-US" smtClean="0"/>
              <a:t>, Spark, Storm, </a:t>
            </a:r>
            <a:r>
              <a:rPr lang="en-US" err="1" smtClean="0"/>
              <a:t>HBase</a:t>
            </a:r>
            <a:r>
              <a:rPr lang="en-US" smtClean="0"/>
              <a:t>, </a:t>
            </a:r>
            <a:r>
              <a:rPr lang="en-US" err="1" smtClean="0"/>
              <a:t>Tez</a:t>
            </a:r>
            <a:r>
              <a:rPr lang="en-US" smtClean="0"/>
              <a:t>, Kafka, </a:t>
            </a:r>
            <a:r>
              <a:rPr lang="en-US" err="1" smtClean="0"/>
              <a:t>Hcatalog</a:t>
            </a:r>
            <a:r>
              <a:rPr lang="en-US" smtClean="0"/>
              <a:t>, Slider, Solar, Mahout, </a:t>
            </a:r>
            <a:r>
              <a:rPr lang="en-US" err="1" smtClean="0"/>
              <a:t>Accumulo</a:t>
            </a:r>
            <a:endParaRPr lang="en-US" smtClean="0"/>
          </a:p>
          <a:p>
            <a:pPr marL="514350" indent="-514350">
              <a:buFont typeface="+mj-lt"/>
              <a:buAutoNum type="arabicPeriod"/>
            </a:pPr>
            <a:r>
              <a:rPr lang="en-US" b="1" smtClean="0"/>
              <a:t>Data Governance and Integration</a:t>
            </a:r>
            <a:r>
              <a:rPr lang="en-US" smtClean="0"/>
              <a:t>: Falcon, Flume, </a:t>
            </a:r>
            <a:r>
              <a:rPr lang="en-US" err="1" smtClean="0"/>
              <a:t>Sqoop</a:t>
            </a:r>
            <a:endParaRPr lang="en-US" smtClean="0"/>
          </a:p>
          <a:p>
            <a:pPr marL="514350" indent="-514350">
              <a:buFont typeface="+mj-lt"/>
              <a:buAutoNum type="arabicPeriod"/>
            </a:pPr>
            <a:r>
              <a:rPr lang="en-US" b="1" smtClean="0"/>
              <a:t>Security:</a:t>
            </a:r>
            <a:r>
              <a:rPr lang="en-US" smtClean="0"/>
              <a:t> Knox, Ranger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smtClean="0"/>
              <a:t>Operations:</a:t>
            </a:r>
            <a:r>
              <a:rPr lang="en-US" smtClean="0"/>
              <a:t> </a:t>
            </a:r>
            <a:r>
              <a:rPr lang="en-US" err="1" smtClean="0"/>
              <a:t>Ambari</a:t>
            </a:r>
            <a:r>
              <a:rPr lang="en-US" smtClean="0"/>
              <a:t>, </a:t>
            </a:r>
            <a:r>
              <a:rPr lang="en-US" err="1" smtClean="0"/>
              <a:t>Oozie</a:t>
            </a:r>
            <a:r>
              <a:rPr lang="en-US" smtClean="0"/>
              <a:t>, Zookeeper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 smtClean="0">
                <a:hlinkClick r:id="rId2"/>
              </a:rPr>
              <a:t>Description of these components</a:t>
            </a:r>
            <a:endParaRPr lang="en-US" smtClean="0"/>
          </a:p>
          <a:p>
            <a:pPr marL="514350" indent="-514350">
              <a:buFont typeface="+mj-lt"/>
              <a:buAutoNum type="arabicPeriod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8855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HDFS + </a:t>
            </a:r>
            <a:r>
              <a:rPr lang="en-US" err="1" smtClean="0"/>
              <a:t>MapReduce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124" y="2620561"/>
            <a:ext cx="5397500" cy="32639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7021"/>
            <a:ext cx="6004849" cy="3885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4328" y="4929208"/>
            <a:ext cx="4780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map(key1,value) -&gt; list&lt;key2,value2&gt;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4327" y="5464898"/>
            <a:ext cx="582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reduce(key2, list&lt;value2&gt;) -&gt; list&lt;value3&gt;</a:t>
            </a:r>
          </a:p>
        </p:txBody>
      </p:sp>
    </p:spTree>
    <p:extLst>
      <p:ext uri="{BB962C8B-B14F-4D97-AF65-F5344CB8AC3E}">
        <p14:creationId xmlns:p14="http://schemas.microsoft.com/office/powerpoint/2010/main" val="144421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363" y="893758"/>
            <a:ext cx="9554693" cy="5070484"/>
          </a:xfrm>
        </p:spPr>
      </p:pic>
    </p:spTree>
    <p:extLst>
      <p:ext uri="{BB962C8B-B14F-4D97-AF65-F5344CB8AC3E}">
        <p14:creationId xmlns:p14="http://schemas.microsoft.com/office/powerpoint/2010/main" val="158654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0"/>
            <a:ext cx="992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4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196" y="122080"/>
            <a:ext cx="6442607" cy="6613839"/>
          </a:xfrm>
        </p:spPr>
      </p:pic>
      <p:sp>
        <p:nvSpPr>
          <p:cNvPr id="5" name="TextBox 4"/>
          <p:cNvSpPr txBox="1"/>
          <p:nvPr/>
        </p:nvSpPr>
        <p:spPr>
          <a:xfrm>
            <a:off x="7379201" y="305063"/>
            <a:ext cx="43991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1400" smtClean="0"/>
              <a:t>Usage: $HADOOP_PREFIX/bin/</a:t>
            </a:r>
            <a:r>
              <a:rPr lang="en-US" sz="1400" err="1" smtClean="0"/>
              <a:t>hadoop</a:t>
            </a:r>
            <a:r>
              <a:rPr lang="en-US" sz="1400" smtClean="0"/>
              <a:t> jar </a:t>
            </a:r>
            <a:r>
              <a:rPr lang="en-US" sz="1400" err="1" smtClean="0"/>
              <a:t>hadoop-streaming.jar</a:t>
            </a:r>
            <a:r>
              <a:rPr lang="en-US" sz="1400" smtClean="0"/>
              <a:t> [options]Options:</a:t>
            </a:r>
          </a:p>
          <a:p>
            <a:pPr>
              <a:tabLst>
                <a:tab pos="447675" algn="l"/>
              </a:tabLst>
            </a:pPr>
            <a:r>
              <a:rPr lang="en-US" sz="1400" smtClean="0"/>
              <a:t> -input</a:t>
            </a:r>
          </a:p>
          <a:p>
            <a:pPr>
              <a:tabLst>
                <a:tab pos="447675" algn="l"/>
              </a:tabLst>
            </a:pPr>
            <a:r>
              <a:rPr lang="en-US" sz="1400"/>
              <a:t>	</a:t>
            </a:r>
            <a:r>
              <a:rPr lang="en-US" sz="1400" smtClean="0"/>
              <a:t>&lt;path&gt; DFS input file(s) for the Map step.</a:t>
            </a:r>
          </a:p>
          <a:p>
            <a:pPr>
              <a:tabLst>
                <a:tab pos="447675" algn="l"/>
              </a:tabLst>
            </a:pPr>
            <a:r>
              <a:rPr lang="en-US" sz="1400" smtClean="0"/>
              <a:t> -output</a:t>
            </a:r>
          </a:p>
          <a:p>
            <a:pPr>
              <a:tabLst>
                <a:tab pos="447675" algn="l"/>
              </a:tabLst>
            </a:pPr>
            <a:r>
              <a:rPr lang="en-US" sz="1400"/>
              <a:t>	</a:t>
            </a:r>
            <a:r>
              <a:rPr lang="en-US" sz="1400" smtClean="0"/>
              <a:t>&lt;path&gt; DFS output directory for the Reduce step.</a:t>
            </a:r>
          </a:p>
          <a:p>
            <a:pPr>
              <a:tabLst>
                <a:tab pos="447675" algn="l"/>
              </a:tabLst>
            </a:pPr>
            <a:r>
              <a:rPr lang="en-US" sz="1400" smtClean="0"/>
              <a:t> -mapper</a:t>
            </a:r>
          </a:p>
          <a:p>
            <a:pPr>
              <a:tabLst>
                <a:tab pos="447675" algn="l"/>
              </a:tabLst>
            </a:pPr>
            <a:r>
              <a:rPr lang="en-US" sz="1400"/>
              <a:t>	</a:t>
            </a:r>
            <a:r>
              <a:rPr lang="en-US" sz="1400" smtClean="0"/>
              <a:t>&lt;</a:t>
            </a:r>
            <a:r>
              <a:rPr lang="en-US" sz="1400" err="1" smtClean="0"/>
              <a:t>cmd|JavaClassName</a:t>
            </a:r>
            <a:r>
              <a:rPr lang="en-US" sz="1400" smtClean="0"/>
              <a:t>&gt; Optional. Command to be run as mapper.</a:t>
            </a:r>
          </a:p>
          <a:p>
            <a:pPr>
              <a:tabLst>
                <a:tab pos="447675" algn="l"/>
              </a:tabLst>
            </a:pPr>
            <a:r>
              <a:rPr lang="en-US" sz="1400" smtClean="0"/>
              <a:t> -combiner</a:t>
            </a:r>
          </a:p>
          <a:p>
            <a:pPr>
              <a:tabLst>
                <a:tab pos="447675" algn="l"/>
              </a:tabLst>
            </a:pPr>
            <a:r>
              <a:rPr lang="en-US" sz="1400"/>
              <a:t>	</a:t>
            </a:r>
            <a:r>
              <a:rPr lang="en-US" sz="1400" smtClean="0"/>
              <a:t>&lt;</a:t>
            </a:r>
            <a:r>
              <a:rPr lang="en-US" sz="1400" err="1" smtClean="0"/>
              <a:t>cmd|JavaClassName</a:t>
            </a:r>
            <a:r>
              <a:rPr lang="en-US" sz="1400" smtClean="0"/>
              <a:t>&gt; Optional. Command to be run as combiner.</a:t>
            </a:r>
          </a:p>
          <a:p>
            <a:pPr>
              <a:tabLst>
                <a:tab pos="447675" algn="l"/>
              </a:tabLst>
            </a:pPr>
            <a:r>
              <a:rPr lang="en-US" sz="1400" smtClean="0"/>
              <a:t> -reducer</a:t>
            </a:r>
          </a:p>
          <a:p>
            <a:pPr>
              <a:tabLst>
                <a:tab pos="447675" algn="l"/>
              </a:tabLst>
            </a:pPr>
            <a:r>
              <a:rPr lang="en-US" sz="1400"/>
              <a:t>	</a:t>
            </a:r>
            <a:r>
              <a:rPr lang="en-US" sz="1400" smtClean="0"/>
              <a:t>&lt;</a:t>
            </a:r>
            <a:r>
              <a:rPr lang="en-US" sz="1400" err="1" smtClean="0"/>
              <a:t>cmd|JavaClassName</a:t>
            </a:r>
            <a:r>
              <a:rPr lang="en-US" sz="1400" smtClean="0"/>
              <a:t>&gt; Optional. Command to be run as reducer.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7710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Map-Reduce Streaming API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37" y="1825624"/>
            <a:ext cx="11754998" cy="4652293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 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$ yarn jar /</a:t>
            </a:r>
            <a:r>
              <a:rPr lang="en-US" sz="2000" err="1" smtClean="0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err="1" smtClean="0">
                <a:latin typeface="Courier" charset="0"/>
                <a:ea typeface="Courier" charset="0"/>
                <a:cs typeface="Courier" charset="0"/>
              </a:rPr>
              <a:t>hdp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/current/</a:t>
            </a:r>
            <a:r>
              <a:rPr lang="en-US" sz="2000" err="1" smtClean="0">
                <a:latin typeface="Courier" charset="0"/>
                <a:ea typeface="Courier" charset="0"/>
                <a:cs typeface="Courier" charset="0"/>
              </a:rPr>
              <a:t>hadoop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2000" err="1" smtClean="0">
                <a:latin typeface="Courier" charset="0"/>
                <a:ea typeface="Courier" charset="0"/>
                <a:cs typeface="Courier" charset="0"/>
              </a:rPr>
              <a:t>mapreduce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-client/</a:t>
            </a:r>
            <a:r>
              <a:rPr lang="en-US" sz="2000" err="1" smtClean="0">
                <a:latin typeface="Courier" charset="0"/>
                <a:ea typeface="Courier" charset="0"/>
                <a:cs typeface="Courier" charset="0"/>
              </a:rPr>
              <a:t>hadoop-streaming.jar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pPr marL="0" indent="0">
              <a:buNone/>
            </a:pPr>
            <a:r>
              <a:rPr lang="en-US" sz="200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-input /demo/data/Website/Website-Logs/* \</a:t>
            </a:r>
          </a:p>
          <a:p>
            <a:pPr marL="0" indent="0">
              <a:buNone/>
            </a:pPr>
            <a:r>
              <a:rPr lang="en-US" sz="200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-output /home/</a:t>
            </a:r>
            <a:r>
              <a:rPr lang="en-US" sz="2000" err="1" smtClean="0">
                <a:latin typeface="Courier" charset="0"/>
                <a:ea typeface="Courier" charset="0"/>
                <a:cs typeface="Courier" charset="0"/>
              </a:rPr>
              <a:t>pmolnar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err="1" smtClean="0">
                <a:latin typeface="Courier" charset="0"/>
                <a:ea typeface="Courier" charset="0"/>
                <a:cs typeface="Courier" charset="0"/>
              </a:rPr>
              <a:t>streamout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pPr marL="0" indent="0">
              <a:buNone/>
            </a:pPr>
            <a:r>
              <a:rPr lang="en-US" sz="200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-mapper /bin/cat \</a:t>
            </a:r>
          </a:p>
          <a:p>
            <a:pPr marL="0" indent="0">
              <a:buNone/>
            </a:pPr>
            <a:r>
              <a:rPr lang="en-US" sz="200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-reducer /bin/cat \</a:t>
            </a:r>
          </a:p>
          <a:p>
            <a:pPr marL="0" indent="0">
              <a:buNone/>
            </a:pPr>
            <a:r>
              <a:rPr lang="en-US" sz="200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2000" err="1" smtClean="0">
                <a:latin typeface="Courier" charset="0"/>
                <a:ea typeface="Courier" charset="0"/>
                <a:cs typeface="Courier" charset="0"/>
              </a:rPr>
              <a:t>numReduceTasks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 2</a:t>
            </a:r>
          </a:p>
          <a:p>
            <a:pPr marL="0" indent="0">
              <a:buNone/>
            </a:pPr>
            <a:endParaRPr lang="en-US" sz="200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$ yarn 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jar /</a:t>
            </a:r>
            <a:r>
              <a:rPr lang="en-US" sz="200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err="1">
                <a:latin typeface="Courier" charset="0"/>
                <a:ea typeface="Courier" charset="0"/>
                <a:cs typeface="Courier" charset="0"/>
              </a:rPr>
              <a:t>hdp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/current/</a:t>
            </a:r>
            <a:r>
              <a:rPr lang="en-US" sz="2000" err="1">
                <a:latin typeface="Courier" charset="0"/>
                <a:ea typeface="Courier" charset="0"/>
                <a:cs typeface="Courier" charset="0"/>
              </a:rPr>
              <a:t>hadoop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2000" err="1">
                <a:latin typeface="Courier" charset="0"/>
                <a:ea typeface="Courier" charset="0"/>
                <a:cs typeface="Courier" charset="0"/>
              </a:rPr>
              <a:t>mapreduce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-client/</a:t>
            </a:r>
            <a:r>
              <a:rPr lang="en-US" sz="2000" err="1">
                <a:latin typeface="Courier" charset="0"/>
                <a:ea typeface="Courier" charset="0"/>
                <a:cs typeface="Courier" charset="0"/>
              </a:rPr>
              <a:t>hadoop-streaming.jar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\</a:t>
            </a:r>
          </a:p>
          <a:p>
            <a:pPr marL="0" indent="0">
              <a:buNone/>
            </a:pPr>
            <a:r>
              <a:rPr lang="en-US" sz="200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-info</a:t>
            </a:r>
          </a:p>
          <a:p>
            <a:pPr marL="0" indent="0">
              <a:buNone/>
            </a:pPr>
            <a:endParaRPr lang="en-US" sz="200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$ export HSTREAMING="$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HADOOP_PREFIX/bin/</a:t>
            </a:r>
            <a:r>
              <a:rPr lang="en-US" sz="2000" err="1">
                <a:latin typeface="Courier" charset="0"/>
                <a:ea typeface="Courier" charset="0"/>
                <a:cs typeface="Courier" charset="0"/>
              </a:rPr>
              <a:t>hadoop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 jar </a:t>
            </a:r>
            <a:r>
              <a:rPr lang="en-US" sz="2000" err="1">
                <a:latin typeface="Courier" charset="0"/>
                <a:ea typeface="Courier" charset="0"/>
                <a:cs typeface="Courier" charset="0"/>
              </a:rPr>
              <a:t>hadoop-streaming.jar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4495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08700" cy="464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75" y="2126513"/>
            <a:ext cx="7478125" cy="46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5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 smtClean="0"/>
              <a:t>Introduction to </a:t>
            </a:r>
            <a:r>
              <a:rPr lang="fr-FR" altLang="en-US" dirty="0" err="1" smtClean="0"/>
              <a:t>Parallel</a:t>
            </a:r>
            <a:r>
              <a:rPr lang="fr-FR" altLang="en-US" smtClean="0"/>
              <a:t> </a:t>
            </a:r>
            <a:r>
              <a:rPr lang="fr-FR" altLang="en-US" err="1" smtClean="0"/>
              <a:t>Computing</a:t>
            </a:r>
            <a:endParaRPr lang="fr-FR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Traditionally, software has been written for </a:t>
            </a:r>
            <a:r>
              <a:rPr lang="en-GB" altLang="en-US" b="1" i="1"/>
              <a:t>serial</a:t>
            </a:r>
            <a:r>
              <a:rPr lang="en-GB" altLang="en-US"/>
              <a:t> computation: </a:t>
            </a:r>
            <a:endParaRPr lang="fr-FR" altLang="en-US"/>
          </a:p>
          <a:p>
            <a:pPr lvl="1"/>
            <a:r>
              <a:rPr lang="en-GB" altLang="en-US"/>
              <a:t>To be run on a single computer having a single Central Processing Unit (CPU); </a:t>
            </a:r>
            <a:endParaRPr lang="fr-FR" altLang="en-US"/>
          </a:p>
          <a:p>
            <a:pPr lvl="1"/>
            <a:r>
              <a:rPr lang="en-GB" altLang="en-US"/>
              <a:t>A problem is broken into a discrete series of instructions. </a:t>
            </a:r>
            <a:endParaRPr lang="fr-FR" altLang="en-US"/>
          </a:p>
          <a:p>
            <a:pPr lvl="1"/>
            <a:r>
              <a:rPr lang="en-GB" altLang="en-US"/>
              <a:t>Instructions are executed one after another. </a:t>
            </a:r>
            <a:endParaRPr lang="fr-FR" altLang="en-US"/>
          </a:p>
          <a:p>
            <a:pPr lvl="1"/>
            <a:r>
              <a:rPr lang="en-GB" altLang="en-US"/>
              <a:t>Only one instruction may execute at any moment in time. </a:t>
            </a:r>
            <a:endParaRPr lang="fr-FR" altLang="en-US"/>
          </a:p>
          <a:p>
            <a:endParaRPr lang="fr-FR" altLang="en-US"/>
          </a:p>
        </p:txBody>
      </p:sp>
      <p:pic>
        <p:nvPicPr>
          <p:cNvPr id="26628" name="Picture 4" descr="Serial compu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1" y="4076700"/>
            <a:ext cx="5749925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Using multiple processors in </a:t>
            </a:r>
            <a:r>
              <a:rPr lang="en-US" altLang="en-US" b="1" dirty="0" smtClean="0"/>
              <a:t>parallel</a:t>
            </a:r>
            <a:endParaRPr lang="en-US" altLang="en-US" b="1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1"/>
            <a:ext cx="7772400" cy="1833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800" dirty="0" smtClean="0"/>
              <a:t>In the simplest sense, </a:t>
            </a:r>
            <a:r>
              <a:rPr lang="en-US" altLang="en-US" sz="1800" b="1" i="1" dirty="0" smtClean="0"/>
              <a:t>parallel computing</a:t>
            </a:r>
            <a:r>
              <a:rPr lang="en-US" altLang="en-US" sz="1800" dirty="0" smtClean="0"/>
              <a:t> is the simultaneous use of multiple compute resources to solve a computational problem. 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 smtClean="0"/>
              <a:t>To be run using multiple CPUs 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 smtClean="0"/>
              <a:t>A problem is broken into discrete parts that can be solved concurrently 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 smtClean="0"/>
              <a:t>Each part is further broken down to a series of instructions </a:t>
            </a:r>
          </a:p>
          <a:p>
            <a:pPr>
              <a:lnSpc>
                <a:spcPct val="90000"/>
              </a:lnSpc>
            </a:pPr>
            <a:r>
              <a:rPr lang="en-US" altLang="ja-JP" sz="1800" dirty="0" smtClean="0"/>
              <a:t>Instructions from each part execute simultaneously on different CPUs </a:t>
            </a:r>
            <a:endParaRPr lang="en-US" altLang="en-US" sz="1800" dirty="0"/>
          </a:p>
        </p:txBody>
      </p:sp>
      <p:pic>
        <p:nvPicPr>
          <p:cNvPr id="27652" name="Picture 4" descr="Parallel comput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1814" y="3284539"/>
            <a:ext cx="57816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0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6946" y="365124"/>
            <a:ext cx="4879554" cy="1325563"/>
          </a:xfrm>
        </p:spPr>
        <p:txBody>
          <a:bodyPr/>
          <a:lstStyle/>
          <a:p>
            <a:r>
              <a:rPr lang="fr-FR" altLang="en-US" smtClean="0"/>
              <a:t>Resources</a:t>
            </a:r>
            <a:endParaRPr lang="fr-FR" alt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6946" y="1825625"/>
            <a:ext cx="5365214" cy="4351338"/>
          </a:xfrm>
        </p:spPr>
        <p:txBody>
          <a:bodyPr/>
          <a:lstStyle/>
          <a:p>
            <a:r>
              <a:rPr lang="en-GB" altLang="en-US" dirty="0"/>
              <a:t>The compute resources can include: </a:t>
            </a:r>
            <a:endParaRPr lang="fr-FR" altLang="en-US" dirty="0"/>
          </a:p>
          <a:p>
            <a:pPr lvl="1"/>
            <a:r>
              <a:rPr lang="en-GB" altLang="en-US" dirty="0"/>
              <a:t>A single computer with </a:t>
            </a:r>
            <a:r>
              <a:rPr lang="en-GB" altLang="en-US" b="1" dirty="0"/>
              <a:t>multiple processors; </a:t>
            </a:r>
          </a:p>
          <a:p>
            <a:pPr lvl="1"/>
            <a:r>
              <a:rPr lang="en-GB" altLang="en-US" dirty="0"/>
              <a:t>A single computer with (multiple) processor(s) and some specialized computer resources (</a:t>
            </a:r>
            <a:r>
              <a:rPr lang="en-GB" altLang="en-US" b="1" dirty="0"/>
              <a:t>GPU, FPGA </a:t>
            </a:r>
            <a:r>
              <a:rPr lang="en-GB" altLang="en-US" dirty="0"/>
              <a:t>…)</a:t>
            </a:r>
            <a:endParaRPr lang="fr-FR" altLang="en-US" dirty="0"/>
          </a:p>
          <a:p>
            <a:pPr lvl="1"/>
            <a:r>
              <a:rPr lang="en-GB" altLang="en-US" dirty="0"/>
              <a:t>An </a:t>
            </a:r>
            <a:r>
              <a:rPr lang="en-GB" altLang="en-US" b="1" dirty="0"/>
              <a:t>arbitrary number of computers </a:t>
            </a:r>
            <a:r>
              <a:rPr lang="en-GB" altLang="en-US" dirty="0"/>
              <a:t>connected by a network; </a:t>
            </a:r>
            <a:endParaRPr lang="fr-FR" altLang="en-US" dirty="0"/>
          </a:p>
          <a:p>
            <a:pPr lvl="1"/>
            <a:r>
              <a:rPr lang="en-US" altLang="en-US" dirty="0" smtClean="0"/>
              <a:t>A combination of both. </a:t>
            </a:r>
          </a:p>
          <a:p>
            <a:endParaRPr lang="fr-FR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mtClean="0"/>
              <a:t>Challenge</a:t>
            </a:r>
            <a:endParaRPr lang="fr-FR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5999" y="1825625"/>
            <a:ext cx="57471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The computational problem usually demonstrates characteristics such as the ability to be: </a:t>
            </a:r>
            <a:endParaRPr lang="fr-FR" altLang="en-US" dirty="0" smtClean="0"/>
          </a:p>
          <a:p>
            <a:pPr lvl="1"/>
            <a:r>
              <a:rPr lang="en-GB" altLang="en-US" dirty="0" smtClean="0"/>
              <a:t>Broken apart into </a:t>
            </a:r>
            <a:r>
              <a:rPr lang="en-GB" altLang="en-US" b="1" dirty="0" smtClean="0"/>
              <a:t>discrete pieces </a:t>
            </a:r>
            <a:r>
              <a:rPr lang="en-GB" altLang="en-US" dirty="0" smtClean="0"/>
              <a:t>of work that can be solved </a:t>
            </a:r>
            <a:r>
              <a:rPr lang="en-GB" altLang="en-US" b="1" dirty="0" smtClean="0"/>
              <a:t>simultaneously</a:t>
            </a:r>
            <a:r>
              <a:rPr lang="en-GB" altLang="en-US" dirty="0" smtClean="0"/>
              <a:t>; </a:t>
            </a:r>
            <a:endParaRPr lang="fr-FR" altLang="en-US" dirty="0" smtClean="0"/>
          </a:p>
          <a:p>
            <a:pPr lvl="1"/>
            <a:r>
              <a:rPr lang="en-GB" altLang="en-US" dirty="0" smtClean="0"/>
              <a:t>Execute multiple program instructions at </a:t>
            </a:r>
            <a:r>
              <a:rPr lang="en-GB" altLang="en-US" b="1" dirty="0" smtClean="0"/>
              <a:t>any moment in time</a:t>
            </a:r>
            <a:r>
              <a:rPr lang="en-GB" altLang="en-US" dirty="0" smtClean="0"/>
              <a:t>; </a:t>
            </a:r>
            <a:endParaRPr lang="fr-FR" altLang="en-US" dirty="0" smtClean="0"/>
          </a:p>
          <a:p>
            <a:pPr lvl="1"/>
            <a:r>
              <a:rPr lang="en-GB" altLang="en-US" dirty="0" smtClean="0"/>
              <a:t>Solved in </a:t>
            </a:r>
            <a:r>
              <a:rPr lang="en-GB" altLang="en-US" b="1" dirty="0" smtClean="0"/>
              <a:t>less time with multiple </a:t>
            </a:r>
            <a:r>
              <a:rPr lang="en-GB" altLang="en-US" dirty="0" smtClean="0"/>
              <a:t>compute resources than with a single compute resource. </a:t>
            </a:r>
            <a:endParaRPr lang="fr-FR" altLang="en-US" dirty="0" smtClean="0"/>
          </a:p>
          <a:p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18763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887"/>
            <a:ext cx="9792069" cy="67342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6272" y="0"/>
            <a:ext cx="2495727" cy="36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5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91488" y="444640"/>
            <a:ext cx="7300512" cy="2087546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000" b="1" dirty="0" smtClean="0"/>
              <a:t>Shared Memory</a:t>
            </a:r>
          </a:p>
          <a:p>
            <a:r>
              <a:rPr lang="en-GB" altLang="en-US" sz="2000" dirty="0" smtClean="0"/>
              <a:t>All processors </a:t>
            </a:r>
            <a:r>
              <a:rPr lang="en-GB" altLang="en-US" sz="2000" dirty="0"/>
              <a:t>to access all memory as global address space. </a:t>
            </a:r>
          </a:p>
          <a:p>
            <a:r>
              <a:rPr lang="en-GB" altLang="en-US" sz="2000" dirty="0"/>
              <a:t>Multiple processors can operate independently but share the same memory resources. </a:t>
            </a:r>
            <a:endParaRPr lang="fr-FR" altLang="en-US" sz="2000" dirty="0"/>
          </a:p>
          <a:p>
            <a:r>
              <a:rPr lang="en-GB" altLang="en-US" sz="2000" dirty="0"/>
              <a:t>Changes in a memory location effected by one processor are visible to all other processors. </a:t>
            </a:r>
            <a:endParaRPr lang="fr-FR" altLang="en-US" sz="2000" dirty="0"/>
          </a:p>
        </p:txBody>
      </p:sp>
      <p:pic>
        <p:nvPicPr>
          <p:cNvPr id="59396" name="Picture 4" descr="Shared memory architectur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854" y="339858"/>
            <a:ext cx="365125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Distributed memory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88" y="4026714"/>
            <a:ext cx="46101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891488" y="3064746"/>
            <a:ext cx="7300512" cy="3793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000" b="1" dirty="0" smtClean="0"/>
              <a:t>Distributed Memory</a:t>
            </a:r>
          </a:p>
          <a:p>
            <a:r>
              <a:rPr lang="en-GB" altLang="en-US" sz="2000" dirty="0" smtClean="0"/>
              <a:t>Processors have their own local memory. Memory addresses in one processor do not map to another processor, so there is no concept of global address space across all processors. </a:t>
            </a:r>
            <a:endParaRPr lang="fr-FR" altLang="en-US" sz="2000" dirty="0" smtClean="0"/>
          </a:p>
          <a:p>
            <a:r>
              <a:rPr lang="en-GB" altLang="en-US" sz="2000" dirty="0" smtClean="0"/>
              <a:t>Changes it makes to its local memory have no effect on the memory of other processors</a:t>
            </a:r>
          </a:p>
          <a:p>
            <a:r>
              <a:rPr lang="en-GB" altLang="en-US" sz="2000" dirty="0" smtClean="0"/>
              <a:t>When a processor needs access to data in another processor, it is usually the task of the programmer to explicitly define how and when data is communicated.</a:t>
            </a:r>
          </a:p>
          <a:p>
            <a:r>
              <a:rPr lang="fr-FR" altLang="en-US" sz="2000" dirty="0" err="1" smtClean="0"/>
              <a:t>Synchronization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between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tasks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is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likewise</a:t>
            </a:r>
            <a:r>
              <a:rPr lang="fr-FR" altLang="en-US" sz="2000" dirty="0" smtClean="0"/>
              <a:t> the </a:t>
            </a:r>
            <a:r>
              <a:rPr lang="fr-FR" altLang="en-US" sz="2000" dirty="0" err="1" smtClean="0"/>
              <a:t>programmer's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responsibility</a:t>
            </a:r>
            <a:r>
              <a:rPr lang="fr-FR" altLang="en-US" sz="20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491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669946" y="4001294"/>
            <a:ext cx="10556242" cy="1639342"/>
          </a:xfrm>
          <a:prstGeom prst="rect">
            <a:avLst/>
          </a:prstGeom>
          <a:solidFill>
            <a:srgbClr val="CCCC00"/>
          </a:solidFill>
          <a:ln w="9525">
            <a:solidFill>
              <a:srgbClr val="CC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/>
              <a:t>Example of Parallelizable Problem</a:t>
            </a:r>
            <a:endParaRPr lang="fr-FR" alt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ebdings" charset="2"/>
              <a:buNone/>
            </a:pPr>
            <a:r>
              <a:rPr lang="en-GB" altLang="en-US" dirty="0"/>
              <a:t>   </a:t>
            </a:r>
            <a:r>
              <a:rPr lang="en-GB" altLang="en-US" dirty="0" smtClean="0"/>
              <a:t>Calculate </a:t>
            </a:r>
            <a:r>
              <a:rPr lang="en-GB" altLang="en-US" dirty="0"/>
              <a:t>the potential energy for each of several thousand independent conformations of a molecule. </a:t>
            </a:r>
            <a:r>
              <a:rPr lang="fr-FR" altLang="en-US" dirty="0" err="1"/>
              <a:t>When</a:t>
            </a:r>
            <a:r>
              <a:rPr lang="fr-FR" altLang="en-US" dirty="0"/>
              <a:t> </a:t>
            </a:r>
            <a:r>
              <a:rPr lang="fr-FR" altLang="en-US" dirty="0" err="1"/>
              <a:t>done</a:t>
            </a:r>
            <a:r>
              <a:rPr lang="fr-FR" altLang="en-US" dirty="0"/>
              <a:t>, </a:t>
            </a:r>
            <a:r>
              <a:rPr lang="fr-FR" altLang="en-US" dirty="0" err="1"/>
              <a:t>find</a:t>
            </a:r>
            <a:r>
              <a:rPr lang="fr-FR" altLang="en-US" dirty="0"/>
              <a:t> the minimum </a:t>
            </a:r>
            <a:r>
              <a:rPr lang="fr-FR" altLang="en-US" dirty="0" err="1"/>
              <a:t>energy</a:t>
            </a:r>
            <a:r>
              <a:rPr lang="fr-FR" altLang="en-US" dirty="0"/>
              <a:t> conformation.</a:t>
            </a:r>
          </a:p>
          <a:p>
            <a:pPr>
              <a:buFont typeface="Webdings" charset="2"/>
              <a:buNone/>
            </a:pPr>
            <a:endParaRPr lang="fr-FR" altLang="en-US" dirty="0"/>
          </a:p>
          <a:p>
            <a:pPr>
              <a:buFont typeface="Webdings" charset="2"/>
              <a:buNone/>
            </a:pPr>
            <a:endParaRPr lang="fr-FR" altLang="en-US" dirty="0"/>
          </a:p>
          <a:p>
            <a:r>
              <a:rPr lang="en-GB" altLang="en-US" dirty="0"/>
              <a:t>This problem is able to be solved in parallel. Each of the molecular conformations is independently determinable. The calculation of the minimum energy conformation is also a parallelizable problem. </a:t>
            </a:r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167986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838200" y="4216497"/>
            <a:ext cx="10515600" cy="2095403"/>
          </a:xfrm>
          <a:prstGeom prst="rect">
            <a:avLst/>
          </a:prstGeom>
          <a:solidFill>
            <a:srgbClr val="CCCC00"/>
          </a:solidFill>
          <a:ln w="9525">
            <a:solidFill>
              <a:srgbClr val="CC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/>
              <a:t>Example of a Non-parallelizable Problem</a:t>
            </a:r>
            <a:endParaRPr lang="fr-FR" alt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ebdings" charset="2"/>
              <a:buNone/>
            </a:pPr>
            <a:r>
              <a:rPr lang="en-GB" altLang="en-US"/>
              <a:t>    Calculation of the Fibonacci series (1,1,2,3,5,8,13,21,...) by use of the formula: </a:t>
            </a:r>
            <a:endParaRPr lang="en-GB" altLang="ja-JP"/>
          </a:p>
          <a:p>
            <a:pPr>
              <a:lnSpc>
                <a:spcPct val="90000"/>
              </a:lnSpc>
              <a:buFont typeface="Webdings" charset="2"/>
              <a:buNone/>
            </a:pPr>
            <a:r>
              <a:rPr lang="en-GB" altLang="ja-JP"/>
              <a:t>    </a:t>
            </a:r>
            <a:r>
              <a:rPr lang="fr-FR" altLang="ja-JP">
                <a:latin typeface="Courier New" charset="0"/>
              </a:rPr>
              <a:t>F(k + 2) = F(k + 1) + F(k)</a:t>
            </a:r>
            <a:endParaRPr lang="fr-FR" altLang="ja-JP"/>
          </a:p>
          <a:p>
            <a:pPr>
              <a:lnSpc>
                <a:spcPct val="90000"/>
              </a:lnSpc>
            </a:pPr>
            <a:endParaRPr lang="en-GB" altLang="en-US"/>
          </a:p>
          <a:p>
            <a:pPr>
              <a:lnSpc>
                <a:spcPct val="90000"/>
              </a:lnSpc>
            </a:pPr>
            <a:endParaRPr lang="en-GB" altLang="en-US"/>
          </a:p>
          <a:p>
            <a:pPr>
              <a:lnSpc>
                <a:spcPct val="90000"/>
              </a:lnSpc>
            </a:pPr>
            <a:r>
              <a:rPr lang="en-GB" altLang="en-US"/>
              <a:t>This is a non-parallelizable problem because the calculation of the Fibonacci sequence as shown would entail dependent calculations rather than independent ones. The calculation of the k + 2 value uses those of both k + 1 and k. These three terms cannot be calculated independently and therefore, not in parallel. </a:t>
            </a:r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563397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tabLst>
            <a:tab pos="447675" algn="l"/>
          </a:tabLst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12488</TotalTime>
  <Words>844</Words>
  <Application>Microsoft Macintosh PowerPoint</Application>
  <PresentationFormat>Widescreen</PresentationFormat>
  <Paragraphs>110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Calibri Light</vt:lpstr>
      <vt:lpstr>Courier</vt:lpstr>
      <vt:lpstr>Courier New</vt:lpstr>
      <vt:lpstr>Webdings</vt:lpstr>
      <vt:lpstr>Yu Gothic</vt:lpstr>
      <vt:lpstr>Yu Gothic Light</vt:lpstr>
      <vt:lpstr>Arial</vt:lpstr>
      <vt:lpstr>Office Theme</vt:lpstr>
      <vt:lpstr>Introduction to Parallel and Distributed Programming</vt:lpstr>
      <vt:lpstr>PowerPoint Presentation</vt:lpstr>
      <vt:lpstr>Introduction to Parallel Computing</vt:lpstr>
      <vt:lpstr>Using multiple processors in parallel</vt:lpstr>
      <vt:lpstr>Resources</vt:lpstr>
      <vt:lpstr>PowerPoint Presentation</vt:lpstr>
      <vt:lpstr>PowerPoint Presentation</vt:lpstr>
      <vt:lpstr>Example of Parallelizable Problem</vt:lpstr>
      <vt:lpstr>Example of a Non-parallelizable Problem</vt:lpstr>
      <vt:lpstr>Factors to Consider  </vt:lpstr>
      <vt:lpstr>Amdahl's Law</vt:lpstr>
      <vt:lpstr>The Hadoop Eco-system</vt:lpstr>
      <vt:lpstr>Functionality</vt:lpstr>
      <vt:lpstr>HDFS + MapReduce</vt:lpstr>
      <vt:lpstr>PowerPoint Presentation</vt:lpstr>
      <vt:lpstr>PowerPoint Presentation</vt:lpstr>
      <vt:lpstr>PowerPoint Presentation</vt:lpstr>
      <vt:lpstr>Map-Reduce Streaming API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Peter Molnar</cp:lastModifiedBy>
  <cp:revision>25</cp:revision>
  <dcterms:created xsi:type="dcterms:W3CDTF">2016-03-24T20:58:37Z</dcterms:created>
  <dcterms:modified xsi:type="dcterms:W3CDTF">2017-10-20T13:52:59Z</dcterms:modified>
</cp:coreProperties>
</file>